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9"/>
  </p:notesMasterIdLst>
  <p:sldIdLst>
    <p:sldId id="272" r:id="rId2"/>
    <p:sldId id="256" r:id="rId3"/>
    <p:sldId id="274" r:id="rId4"/>
    <p:sldId id="257" r:id="rId5"/>
    <p:sldId id="259" r:id="rId6"/>
    <p:sldId id="271" r:id="rId7"/>
    <p:sldId id="260" r:id="rId8"/>
    <p:sldId id="275" r:id="rId9"/>
    <p:sldId id="261" r:id="rId10"/>
    <p:sldId id="262" r:id="rId11"/>
    <p:sldId id="263" r:id="rId12"/>
    <p:sldId id="267" r:id="rId13"/>
    <p:sldId id="266" r:id="rId14"/>
    <p:sldId id="268" r:id="rId15"/>
    <p:sldId id="276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E7AA939F-E05D-4B99-B504-0921F3CA36CE}">
          <p14:sldIdLst>
            <p14:sldId id="272"/>
            <p14:sldId id="256"/>
            <p14:sldId id="274"/>
            <p14:sldId id="257"/>
            <p14:sldId id="259"/>
            <p14:sldId id="271"/>
            <p14:sldId id="260"/>
            <p14:sldId id="275"/>
            <p14:sldId id="261"/>
          </p14:sldIdLst>
        </p14:section>
        <p14:section name="Ενότητα χωρίς τίτλο" id="{C4093B8B-7A21-47B1-9453-A4340B1F7A66}">
          <p14:sldIdLst>
            <p14:sldId id="262"/>
            <p14:sldId id="263"/>
            <p14:sldId id="267"/>
            <p14:sldId id="266"/>
          </p14:sldIdLst>
        </p14:section>
        <p14:section name="Ενότητα χωρίς τίτλο" id="{AE8FB91B-ACB6-40FA-9B44-9288EC6E5FA6}">
          <p14:sldIdLst>
            <p14:sldId id="268"/>
            <p14:sldId id="276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45A0-BD91-40FF-8248-2564824A375A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4A8E-D09B-4BB4-93E6-75BCF0AE2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59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23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55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60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72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059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87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26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03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02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2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8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14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23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96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43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38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EAA0-5CBB-46AA-B4D2-58A26442C1FC}" type="datetimeFigureOut">
              <a:rPr lang="el-GR" smtClean="0"/>
              <a:t>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1DC032-ADE9-462A-AF6C-84E141FEFE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8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ncer.it/en/search/rodenstok" TargetMode="External"/><Relationship Id="rId2" Type="http://schemas.openxmlformats.org/officeDocument/2006/relationships/hyperlink" Target="https://www.spencer.it/en/products/miscellanea/others-miscellanea/h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8" y="429492"/>
            <a:ext cx="8880763" cy="64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ΕΝΕΡΓΕΙΕΣ </a:t>
            </a:r>
            <a:r>
              <a:rPr lang="el-GR" dirty="0" smtClean="0">
                <a:solidFill>
                  <a:srgbClr val="FF0000"/>
                </a:solidFill>
              </a:rPr>
              <a:t>ΚΑΤΑ </a:t>
            </a:r>
            <a:r>
              <a:rPr lang="el-GR" dirty="0">
                <a:solidFill>
                  <a:srgbClr val="FF0000"/>
                </a:solidFill>
              </a:rPr>
              <a:t>ΤΟ ΣΕΙΣΜΟ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είστε μέσα στο σπίτι</a:t>
            </a:r>
            <a:b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8634"/>
            <a:ext cx="8915400" cy="453258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Διατηρείστε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ψυχραιμία σας.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Καλυφθείτε κάτω από κάποιο ανθεκτικό έπιπλο (τραπέζι, γραφείο, θρανίο), γονατίστε και κρατήστε με τα χέρια σας το πόδι του.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δεν υπάρχει ανθεκτικό έπιπλο, γονατίστε στο μέσον του δωματίου, μειώνοντας όσο γίνεται το ύψος σας και προστατέψτε με τα χέρια το κεφάλι και τον αυχένα σας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Απομακρυνθείτε από μεγάλες γυάλινες επιφάνειες (παράθυρα, γυάλινα χωρίσματα) ή έπιπλα και αντικείμενα που μπορεί να σας τραυματίσουν.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Μην προσπαθήσετε να απομακρυνθείτε από το σπίτι.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Μην βγείτε στο μπαλκόνι.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2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8972" y="624110"/>
            <a:ext cx="10055639" cy="1280890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8972" y="1372629"/>
            <a:ext cx="3992732" cy="576262"/>
          </a:xfrm>
        </p:spPr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είστε σε ψηλό κτίριο</a:t>
            </a:r>
          </a:p>
          <a:p>
            <a:endParaRPr lang="el-GR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448971" y="1547446"/>
            <a:ext cx="3137097" cy="4355580"/>
          </a:xfrm>
        </p:spPr>
        <p:txBody>
          <a:bodyPr/>
          <a:lstStyle/>
          <a:p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Απομακρυνθείτε από τζάμια και εξωτερικούς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τοίχους.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872198"/>
            <a:ext cx="5183188" cy="1673540"/>
          </a:xfrm>
        </p:spPr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είστε σε χώρο ψυχαγωγίας, εμπορικό κέντρο ή μεγάλο κατάστημα</a:t>
            </a:r>
          </a:p>
          <a:p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45738"/>
            <a:ext cx="5333431" cy="33540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Διατηρείστε την ψυχραιμία σας.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Μείνετε στο χώρο μέχρι να τελειώσει η δόνηση.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Μην παρασυρθείτε από το πανικόβλητο πλήθος που κινείται άτακτα προς τις εξόδους γιατί κινδυνεύετε να </a:t>
            </a:r>
            <a:r>
              <a:rPr lang="el-GR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ποδοπατηθείτε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814732" y="624111"/>
            <a:ext cx="5117373" cy="1280890"/>
          </a:xfrm>
        </p:spPr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βρίσκεστε σε ανοιχτό χώρο</a:t>
            </a:r>
          </a:p>
          <a:p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Απομακρυνθείτε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χώρους που βρίσκονται κάτω από κτίρια, τηλεφωνικά ή ηλεκτρικά καλώδια.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έχετε μαζί σας τσάντα ή χαρτοφύλακα, καλύψτε το κεφάλι σας με αυτά.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506629" y="1012874"/>
            <a:ext cx="3999001" cy="1252024"/>
          </a:xfrm>
        </p:spPr>
        <p:txBody>
          <a:bodyPr/>
          <a:lstStyle/>
          <a:p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</a:t>
            </a: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βρίσκεστε μέσα στο </a:t>
            </a:r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αυτοκίνητο</a:t>
            </a:r>
            <a:endParaRPr lang="el-GR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165937" y="2653662"/>
            <a:ext cx="4338674" cy="33540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Καταφύγετε σε ανοιχτό χώρο και σταματήστε με προσοχή το αυτοκίνητο ώστε να μην εμποδίζει την κυκλοφορία.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Αποφύγετε να περάσετε από σήραγγες, γέφυρες ή υπέργειες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διαβάσεις.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9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ΕΝΕΡΓΕΙΕΣ </a:t>
            </a:r>
            <a:r>
              <a:rPr lang="el-GR" b="1" dirty="0" smtClean="0">
                <a:solidFill>
                  <a:srgbClr val="00B050"/>
                </a:solidFill>
              </a:rPr>
              <a:t>ΜΕΤΑ </a:t>
            </a:r>
            <a:r>
              <a:rPr lang="el-GR" b="1" dirty="0">
                <a:solidFill>
                  <a:srgbClr val="00B050"/>
                </a:solidFill>
              </a:rPr>
              <a:t>ΤΟ ΣΕΙΣΜΟ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7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9" y="0"/>
            <a:ext cx="62899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Αν είστε μέσα στο σπίτι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l-GR" dirty="0"/>
              <a:t>Προετοιμαστείτε για τυχόν μετασεισμούς.</a:t>
            </a:r>
          </a:p>
          <a:p>
            <a:pPr lvl="0"/>
            <a:r>
              <a:rPr lang="el-GR" dirty="0"/>
              <a:t>Ελέγξτε προσεκτικά τον εαυτό σας και τους γύρω σας για πιθανούς τραυματισμούς.</a:t>
            </a:r>
          </a:p>
          <a:p>
            <a:pPr lvl="0"/>
            <a:r>
              <a:rPr lang="el-GR" dirty="0"/>
              <a:t>Αν υπάρχουν βαριά τραυματισμένοι μην τους μετακινείτε.</a:t>
            </a:r>
          </a:p>
          <a:p>
            <a:pPr lvl="0"/>
            <a:r>
              <a:rPr lang="el-GR" dirty="0"/>
              <a:t>Εκκενώστε το κτίριο από το κλιμακοστάσιο (μην χρησιμοποιείτε τον ανελκυστήρα), αφού πρώτα </a:t>
            </a:r>
            <a:r>
              <a:rPr lang="el-GR" b="1" dirty="0">
                <a:solidFill>
                  <a:srgbClr val="00B050"/>
                </a:solidFill>
              </a:rPr>
              <a:t>κλείσετε τους διακόπτες του ηλεκτρικού ρεύματος, του φυσικού αερίου και του νερού.</a:t>
            </a:r>
          </a:p>
          <a:p>
            <a:pPr lvl="0"/>
            <a:r>
              <a:rPr lang="el-GR" dirty="0"/>
              <a:t>Καταφύγετε σε ανοιχτό και ασφαλή χώρο.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l-GR" dirty="0"/>
              <a:t>Ακολουθείστε τις οδηγίες των Αρχών και μην δίνετε σημασία σε φημολογίες.</a:t>
            </a:r>
          </a:p>
          <a:p>
            <a:pPr lvl="0"/>
            <a:r>
              <a:rPr lang="el-GR" dirty="0"/>
              <a:t>Μην χρησιμοποιείτε άσκοπα το αυτοκίνητό σας ώστε να μην γίνετε εμπόδιο στο έργο των συνεργείων διάσωσης.</a:t>
            </a:r>
          </a:p>
          <a:p>
            <a:pPr lvl="0"/>
            <a:r>
              <a:rPr lang="el-GR" dirty="0"/>
              <a:t>Χρησιμοποιείστε το σταθερό ή κινητό τηλέφωνό σας σε εξαιρετικές περιπτώσεις, γιατί προκαλείται υπερφόρτωση των τηλεφωνικών δικτύων.</a:t>
            </a:r>
          </a:p>
          <a:p>
            <a:pPr lvl="0"/>
            <a:r>
              <a:rPr lang="el-GR" dirty="0"/>
              <a:t>Αποφύγετε να μπείτε στο σπίτι σας αν βλέπετε βλάβες, κομμένα καλώδια, διαρροή υγραερίου ή φυσικού αερίου.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5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Αν βρίσκεστε σε περιοχή παραθαλάσσια με χαμηλό υψόμετρο</a:t>
            </a:r>
            <a:r>
              <a:rPr lang="el-GR" dirty="0">
                <a:solidFill>
                  <a:srgbClr val="00B050"/>
                </a:solidFill>
              </a:rPr>
              <a:t/>
            </a:r>
            <a:br>
              <a:rPr lang="el-GR" dirty="0">
                <a:solidFill>
                  <a:srgbClr val="00B050"/>
                </a:solidFill>
              </a:rPr>
            </a:b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/>
              <a:t>Παρότι δεν προκαλούν </a:t>
            </a:r>
            <a:r>
              <a:rPr lang="el-GR" dirty="0" err="1"/>
              <a:t>τσουνάμι</a:t>
            </a:r>
            <a:r>
              <a:rPr lang="el-GR" dirty="0"/>
              <a:t> όλοι οι σεισμοί μείνετε σε εγρήγορση.</a:t>
            </a:r>
          </a:p>
          <a:p>
            <a:pPr lvl="0"/>
            <a:r>
              <a:rPr lang="el-GR" dirty="0"/>
              <a:t>Παρατηρείστε αν υπάρχει σημαντική αύξηση ή πτώση της στάθμης του ύδατος, γεγονός που αποτελεί φυσική προειδοποίηση.</a:t>
            </a:r>
          </a:p>
          <a:p>
            <a:pPr lvl="0"/>
            <a:r>
              <a:rPr lang="el-GR" dirty="0"/>
              <a:t>Απομακρυνθείτε από τη θάλασσα και κατευθυνθείτε σε περιοχές της ενδοχώρας με μεγαλύτερο υψόμετρο. Ένα </a:t>
            </a:r>
            <a:r>
              <a:rPr lang="el-GR" dirty="0" err="1"/>
              <a:t>τσουνάμι</a:t>
            </a:r>
            <a:r>
              <a:rPr lang="el-GR" dirty="0"/>
              <a:t> μικρού μεγέθους σε ένα σημείο της ακτής μπορεί να μεταβληθεί σε μεγάλο </a:t>
            </a:r>
            <a:r>
              <a:rPr lang="el-GR" dirty="0" err="1"/>
              <a:t>τσουνάμι</a:t>
            </a:r>
            <a:r>
              <a:rPr lang="el-GR" dirty="0"/>
              <a:t>, σε απόσταση χιλιομέτρων.</a:t>
            </a:r>
          </a:p>
          <a:p>
            <a:pPr lvl="0"/>
            <a:r>
              <a:rPr lang="el-GR" dirty="0"/>
              <a:t>Μείνετε μακριά από την ακτή. Το </a:t>
            </a:r>
            <a:r>
              <a:rPr lang="el-GR" dirty="0" err="1"/>
              <a:t>τσουνάμι</a:t>
            </a:r>
            <a:r>
              <a:rPr lang="el-GR" dirty="0"/>
              <a:t> δεν αποτελείται μόνο από ένα μόνο κύμα αλλά από μια σειρά από κύματα οπότε επιστρέψτε μόνο αφού ενημερωθείτε από τις αρμόδιες </a:t>
            </a:r>
            <a:r>
              <a:rPr lang="el-GR" dirty="0" err="1"/>
              <a:t>Aρχές</a:t>
            </a:r>
            <a:r>
              <a:rPr lang="el-GR" dirty="0"/>
              <a:t> ότι δεν υπάρχει κίνδυνος.</a:t>
            </a:r>
          </a:p>
          <a:p>
            <a:pPr lvl="0"/>
            <a:r>
              <a:rPr lang="el-GR" dirty="0"/>
              <a:t>Μην πλησιάζετε τις ακτές για να παρακολουθήσετε ένα επερχόμενο </a:t>
            </a:r>
            <a:r>
              <a:rPr lang="el-GR" dirty="0" err="1"/>
              <a:t>τσουνάμι</a:t>
            </a:r>
            <a:r>
              <a:rPr lang="el-GR" dirty="0"/>
              <a:t>. Όταν το δείτε ίσως είναι αργά για να το αποφύγετε.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9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ΕΝΕΡΓΕΙΕΣ ΠΡΙΝ ΤΟ ΣΕΙΣΜΟ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3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692728"/>
            <a:ext cx="8118763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l-GR" sz="2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Πρώτο βήμα:</a:t>
            </a:r>
            <a: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 δημιουργήστε ένα </a:t>
            </a:r>
            <a:r>
              <a:rPr lang="el-GR" sz="2800" dirty="0" err="1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κιτ</a:t>
            </a:r>
            <a: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 ετοιμότητας!</a:t>
            </a:r>
            <a:b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</a:b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06769"/>
            <a:ext cx="8915400" cy="4504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 err="1"/>
              <a:t>κιτ</a:t>
            </a:r>
            <a:r>
              <a:rPr lang="el-GR" dirty="0"/>
              <a:t> ετοιμότητας πρέπει να περιέχει:</a:t>
            </a:r>
          </a:p>
          <a:p>
            <a:pPr lvl="0"/>
            <a:r>
              <a:rPr lang="el-GR" dirty="0"/>
              <a:t>Νερό: </a:t>
            </a:r>
            <a:r>
              <a:rPr lang="el-GR" dirty="0" smtClean="0"/>
              <a:t>3 </a:t>
            </a:r>
            <a:r>
              <a:rPr lang="en-US" dirty="0" smtClean="0"/>
              <a:t>Lt</a:t>
            </a:r>
            <a:r>
              <a:rPr lang="el-GR" dirty="0" smtClean="0"/>
              <a:t> </a:t>
            </a:r>
            <a:r>
              <a:rPr lang="el-GR" dirty="0"/>
              <a:t>ανά άτομο κάθε μέρα.</a:t>
            </a:r>
          </a:p>
          <a:p>
            <a:pPr lvl="0"/>
            <a:r>
              <a:rPr lang="el-GR" dirty="0"/>
              <a:t>Μη φθαρτά τρόφιμα: καλά διατηρημένα και εύκολο να παρασκευαστούν (κονσερβοποιημένα τρόφιμα</a:t>
            </a:r>
            <a:r>
              <a:rPr lang="el-GR" dirty="0" smtClean="0"/>
              <a:t>, </a:t>
            </a:r>
            <a:r>
              <a:rPr lang="el-GR" dirty="0"/>
              <a:t>ξηρά μπισκότα κ.λπ</a:t>
            </a:r>
            <a:r>
              <a:rPr lang="el-GR" dirty="0" smtClean="0"/>
              <a:t>.).</a:t>
            </a:r>
          </a:p>
          <a:p>
            <a:pPr lvl="0"/>
            <a:r>
              <a:rPr lang="el-GR" dirty="0" smtClean="0"/>
              <a:t>Σφυρίχτρα</a:t>
            </a:r>
            <a:endParaRPr lang="el-GR" dirty="0"/>
          </a:p>
          <a:p>
            <a:pPr lvl="0"/>
            <a:r>
              <a:rPr lang="el-GR" dirty="0" smtClean="0"/>
              <a:t>Φακός</a:t>
            </a:r>
            <a:endParaRPr lang="el-GR" dirty="0"/>
          </a:p>
          <a:p>
            <a:pPr lvl="0"/>
            <a:r>
              <a:rPr lang="el-GR" dirty="0"/>
              <a:t>Κινητό τηλέφωνο με </a:t>
            </a:r>
            <a:r>
              <a:rPr lang="el-GR" dirty="0" smtClean="0"/>
              <a:t>φορτιστές,</a:t>
            </a:r>
            <a:r>
              <a:rPr lang="en-US" dirty="0" err="1" smtClean="0"/>
              <a:t>powerbank</a:t>
            </a:r>
            <a:endParaRPr lang="el-GR" dirty="0"/>
          </a:p>
          <a:p>
            <a:pPr lvl="0"/>
            <a:r>
              <a:rPr lang="el-GR" dirty="0"/>
              <a:t>Φορητό ραδιόφωνο (να γνωρίζει σημαντικές επικοινωνίες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μπαταρίες</a:t>
            </a:r>
            <a:endParaRPr lang="el-GR" dirty="0"/>
          </a:p>
          <a:p>
            <a:pPr lvl="0"/>
            <a:r>
              <a:rPr lang="el-GR" dirty="0"/>
              <a:t>Επιπλέον μπαταρίες για τα εργαλεία σας (ειδικά για τον φακό και για το ραδιόφωνο).</a:t>
            </a:r>
          </a:p>
          <a:p>
            <a:pPr lvl="0"/>
            <a:r>
              <a:rPr lang="el-GR" dirty="0" smtClean="0"/>
              <a:t>Κουτί πρώτων </a:t>
            </a:r>
            <a:r>
              <a:rPr lang="el-GR" dirty="0"/>
              <a:t>βοηθειών: ειδικότερα επίδεσμοι, ταινίες, υπεροξείδιο του υδρογόνου (για απολύμανση).</a:t>
            </a:r>
          </a:p>
          <a:p>
            <a:pPr lvl="0"/>
            <a:r>
              <a:rPr lang="el-GR" dirty="0"/>
              <a:t>Αντίγραφο των προσωπικών εγγράφων: απόδειξη της διεύθυνσης, πράξη / μίσθωση στο σπίτι, ασφαλιστήρια συμβόλαια, απόδειξη ταυτότητας).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4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/>
              </a:rPr>
              <a:t>Πρώτο βήμα:</a:t>
            </a:r>
            <a:r>
              <a:rPr lang="el-GR" sz="2800" dirty="0">
                <a:solidFill>
                  <a:srgbClr val="0070C0"/>
                </a:solidFill>
                <a:latin typeface="Calibri" panose="020F0502020204030204"/>
              </a:rPr>
              <a:t> δημιουργήστε ένα </a:t>
            </a:r>
            <a:r>
              <a:rPr lang="el-GR" sz="2800" dirty="0" err="1">
                <a:solidFill>
                  <a:srgbClr val="0070C0"/>
                </a:solidFill>
                <a:latin typeface="Calibri" panose="020F0502020204030204"/>
              </a:rPr>
              <a:t>κιτ</a:t>
            </a:r>
            <a:r>
              <a:rPr lang="el-GR" sz="2800" dirty="0">
                <a:solidFill>
                  <a:srgbClr val="0070C0"/>
                </a:solidFill>
                <a:latin typeface="Calibri" panose="020F0502020204030204"/>
              </a:rPr>
              <a:t> ετοιμότητας!</a:t>
            </a:r>
            <a:br>
              <a:rPr lang="el-GR" sz="2800" dirty="0">
                <a:solidFill>
                  <a:srgbClr val="0070C0"/>
                </a:solidFill>
                <a:latin typeface="Calibri" panose="020F0502020204030204"/>
              </a:rPr>
            </a:b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92264" y="1316137"/>
            <a:ext cx="8915400" cy="3777622"/>
          </a:xfrm>
        </p:spPr>
        <p:txBody>
          <a:bodyPr>
            <a:noAutofit/>
          </a:bodyPr>
          <a:lstStyle/>
          <a:p>
            <a:pPr lvl="0"/>
            <a:r>
              <a:rPr lang="el-GR" dirty="0"/>
              <a:t>Αντίγραφο των εγγράφων ειδικών φαρμάκων (συνταγές).</a:t>
            </a:r>
          </a:p>
          <a:p>
            <a:pPr lvl="0"/>
            <a:r>
              <a:rPr lang="el-GR" dirty="0"/>
              <a:t>Φάρμακα </a:t>
            </a:r>
          </a:p>
          <a:p>
            <a:pPr lvl="0"/>
            <a:r>
              <a:rPr lang="el-GR" dirty="0" smtClean="0"/>
              <a:t>Είδη </a:t>
            </a:r>
            <a:r>
              <a:rPr lang="el-GR" dirty="0"/>
              <a:t>προσωπικής υγιεινής (σαπούνι και </a:t>
            </a:r>
            <a:r>
              <a:rPr lang="el-GR" dirty="0" smtClean="0"/>
              <a:t>ρολό χαρτί, </a:t>
            </a:r>
            <a:r>
              <a:rPr lang="el-GR" dirty="0" err="1" smtClean="0"/>
              <a:t>μωρομάντηλα</a:t>
            </a:r>
            <a:r>
              <a:rPr lang="el-GR" dirty="0" smtClean="0"/>
              <a:t>).</a:t>
            </a:r>
            <a:endParaRPr lang="el-GR" dirty="0"/>
          </a:p>
          <a:p>
            <a:pPr lvl="0"/>
            <a:r>
              <a:rPr lang="el-GR" u="sng" dirty="0">
                <a:solidFill>
                  <a:srgbClr val="0070C0"/>
                </a:solidFill>
                <a:hlinkClick r:id="rId2"/>
              </a:rPr>
              <a:t>Ισοθερμική κουβέρτα</a:t>
            </a:r>
            <a:r>
              <a:rPr lang="el-GR" dirty="0"/>
              <a:t> (για να σας προστατεύσει από το </a:t>
            </a:r>
            <a:r>
              <a:rPr lang="el-GR" dirty="0" smtClean="0"/>
              <a:t>κρύο)</a:t>
            </a:r>
            <a:endParaRPr lang="el-GR" dirty="0"/>
          </a:p>
          <a:p>
            <a:pPr lvl="0"/>
            <a:r>
              <a:rPr lang="el-GR" dirty="0"/>
              <a:t>Μετρητά</a:t>
            </a:r>
          </a:p>
          <a:p>
            <a:pPr lvl="0"/>
            <a:r>
              <a:rPr lang="el-GR" dirty="0"/>
              <a:t>Χάρτης των γύρω περιοχών (σε περίπτωση πλημμυρών και σεισμών, δεν προβλέπεται ότι οι θέσεις μοιάζουν οι ίδιες).</a:t>
            </a:r>
          </a:p>
          <a:p>
            <a:pPr lvl="0"/>
            <a:r>
              <a:rPr lang="el-GR" dirty="0"/>
              <a:t>Αναπτήρας (τουλάχιστον 2).</a:t>
            </a:r>
          </a:p>
          <a:p>
            <a:pPr lvl="0"/>
            <a:r>
              <a:rPr lang="el-GR" u="sng" dirty="0">
                <a:hlinkClick r:id="rId3"/>
              </a:rPr>
              <a:t>Εργαλεία πολλαπλών </a:t>
            </a:r>
            <a:r>
              <a:rPr lang="el-GR" u="sng" dirty="0" smtClean="0">
                <a:hlinkClick r:id="rId3"/>
              </a:rPr>
              <a:t>χρήσεων</a:t>
            </a:r>
            <a:endParaRPr lang="el-GR" dirty="0"/>
          </a:p>
          <a:p>
            <a:pPr lvl="0"/>
            <a:r>
              <a:rPr lang="el-GR" dirty="0"/>
              <a:t>Τουλάχιστον 1 αλλαγή των ρούχων</a:t>
            </a:r>
          </a:p>
          <a:p>
            <a:r>
              <a:rPr lang="el-GR" dirty="0"/>
              <a:t>Μπορεί επίσης να χρειαστείτε:</a:t>
            </a:r>
          </a:p>
          <a:p>
            <a:pPr lvl="0"/>
            <a:r>
              <a:rPr lang="el-GR" dirty="0"/>
              <a:t>Παροχές για μωρά: μπουκάλια, παιδικές τροφές και πάνες.</a:t>
            </a:r>
          </a:p>
          <a:p>
            <a:pPr lvl="0"/>
            <a:r>
              <a:rPr lang="el-GR" dirty="0"/>
              <a:t>Παιχνίδια για </a:t>
            </a:r>
            <a:r>
              <a:rPr lang="el-GR" dirty="0" smtClean="0"/>
              <a:t>παιδιά</a:t>
            </a:r>
            <a:endParaRPr lang="el-GR" dirty="0"/>
          </a:p>
          <a:p>
            <a:pPr lvl="0"/>
            <a:r>
              <a:rPr lang="el-GR" dirty="0" smtClean="0"/>
              <a:t>Προμήθειες </a:t>
            </a:r>
            <a:r>
              <a:rPr lang="el-GR" dirty="0"/>
              <a:t>κατοικίδιων ζώων: κολάρο, λουρί, ID τροφή, μπολ και φάρμακα.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0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10" y="498764"/>
            <a:ext cx="8146472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l-GR" sz="2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Δεύτερο βήμα</a:t>
            </a:r>
            <a: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 : κάντε ένα σχέδιο έκτακτης ανάγκης!</a:t>
            </a:r>
            <a:b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</a:b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22363"/>
            <a:ext cx="8915400" cy="4588859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Δημιουργήστε </a:t>
            </a:r>
            <a:r>
              <a:rPr lang="el-GR" dirty="0"/>
              <a:t>ένα σχέδιο έκτακτης ανάγκης που προσδιορίζει μια τυποποιημένη συμπεριφορά που πρέπει να έχει σε κάθε </a:t>
            </a:r>
            <a:r>
              <a:rPr lang="el-GR" b="1" dirty="0" smtClean="0">
                <a:solidFill>
                  <a:srgbClr val="0070C0"/>
                </a:solidFill>
              </a:rPr>
              <a:t>επείγουσα </a:t>
            </a:r>
            <a:r>
              <a:rPr lang="el-GR" dirty="0" smtClean="0"/>
              <a:t>περίπτωση</a:t>
            </a:r>
            <a:r>
              <a:rPr lang="el-GR" dirty="0"/>
              <a:t> 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/>
              <a:t>και να υπολογίσετε τι πρέπει να κάνετε </a:t>
            </a:r>
            <a:r>
              <a:rPr lang="el-GR" b="1" dirty="0">
                <a:solidFill>
                  <a:srgbClr val="0070C0"/>
                </a:solidFill>
              </a:rPr>
              <a:t>σε περίπτωση που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0070C0"/>
                </a:solidFill>
              </a:rPr>
              <a:t>διαχωριστείτε.</a:t>
            </a:r>
            <a:r>
              <a:rPr lang="el-GR" dirty="0">
                <a:solidFill>
                  <a:srgbClr val="0070C0"/>
                </a:solidFill>
              </a:rPr>
              <a:t> 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/>
              <a:t>Προσδιορίστε </a:t>
            </a:r>
            <a:r>
              <a:rPr lang="el-GR" dirty="0"/>
              <a:t>τις ευθύνες για κάθε άτομο της οικογένειάς σας και σε περίπτωση που μερικοί από εσάς χρειάζονται ειδικά καταλύματα, υπολογίστε πώς και ποιος θα μπορούσε να βοηθήσει. </a:t>
            </a:r>
            <a:endParaRPr lang="el-GR" dirty="0" smtClean="0"/>
          </a:p>
          <a:p>
            <a:r>
              <a:rPr lang="el-GR" dirty="0" smtClean="0"/>
              <a:t>Επιπλέον</a:t>
            </a:r>
            <a:r>
              <a:rPr lang="el-GR" dirty="0"/>
              <a:t>, επιλέξτε ένα </a:t>
            </a:r>
            <a:r>
              <a:rPr lang="el-GR" i="1" dirty="0"/>
              <a:t>άτομο εκτός περιοχής για να επικοινωνήσετε</a:t>
            </a:r>
            <a:r>
              <a:rPr lang="el-GR" dirty="0"/>
              <a:t> σε περίπτωση ανάγκης.</a:t>
            </a:r>
          </a:p>
          <a:p>
            <a:r>
              <a:rPr lang="el-GR" dirty="0"/>
              <a:t>Επιλέξτε ένα μέρος ή περισσότερα μέρη για να </a:t>
            </a:r>
            <a:r>
              <a:rPr lang="el-GR" dirty="0" smtClean="0"/>
              <a:t>συναντηθείτε:</a:t>
            </a:r>
            <a:endParaRPr lang="el-GR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l-GR" dirty="0"/>
              <a:t>κοντά στο σπίτι σας (σε συγκεκριμένο σημείο, αν είναι δυνατό).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l-GR" dirty="0"/>
              <a:t>σε ένα συγκεκριμένο μέρος της γειτονιάς.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0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3" y="886264"/>
            <a:ext cx="5880295" cy="51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l-GR" sz="2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Τρίτο βήμα:</a:t>
            </a:r>
            <a: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 μείνετε ενημερωμένοι!</a:t>
            </a:r>
            <a:br>
              <a:rPr lang="el-GR" sz="2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</a:br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979" y="1762577"/>
            <a:ext cx="8915400" cy="36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667</Words>
  <Application>Microsoft Office PowerPoint</Application>
  <PresentationFormat>Ευρεία οθόνη</PresentationFormat>
  <Paragraphs>74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Θρόισμα</vt:lpstr>
      <vt:lpstr>Παρουσίαση του PowerPoint</vt:lpstr>
      <vt:lpstr>ΕΝΕΡΓΕΙΕΣ ΠΡΙΝ ΤΟ ΣΕΙΣΜΟ</vt:lpstr>
      <vt:lpstr>Παρουσίαση του PowerPoint</vt:lpstr>
      <vt:lpstr>Πρώτο βήμα: δημιουργήστε ένα κιτ ετοιμότητας! </vt:lpstr>
      <vt:lpstr>Πρώτο βήμα: δημιουργήστε ένα κιτ ετοιμότητας! </vt:lpstr>
      <vt:lpstr>Παρουσίαση του PowerPoint</vt:lpstr>
      <vt:lpstr>Δεύτερο βήμα : κάντε ένα σχέδιο έκτακτης ανάγκης! </vt:lpstr>
      <vt:lpstr>Παρουσίαση του PowerPoint</vt:lpstr>
      <vt:lpstr>Τρίτο βήμα: μείνετε ενημερωμένοι! </vt:lpstr>
      <vt:lpstr>ΕΝΕΡΓΕΙΕΣ ΚΑΤΑ ΤΟ ΣΕΙΣΜΟ</vt:lpstr>
      <vt:lpstr>Αν είστε μέσα στο σπίτι </vt:lpstr>
      <vt:lpstr> </vt:lpstr>
      <vt:lpstr>Παρουσίαση του PowerPoint</vt:lpstr>
      <vt:lpstr>ΕΝΕΡΓΕΙΕΣ ΜΕΤΑ ΤΟ ΣΕΙΣΜΟ</vt:lpstr>
      <vt:lpstr>Παρουσίαση του PowerPoint</vt:lpstr>
      <vt:lpstr>Αν είστε μέσα στο σπίτι </vt:lpstr>
      <vt:lpstr>Αν βρίσκεστε σε περιοχή παραθαλάσσια με χαμηλό υψόμετρο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ΕΝΕΡΓΕΙΕΣ ΠΡΙΝ ΤΟ ΣΕΙΣΜΟ</dc:title>
  <dc:creator>User</dc:creator>
  <cp:lastModifiedBy>User</cp:lastModifiedBy>
  <cp:revision>53</cp:revision>
  <dcterms:created xsi:type="dcterms:W3CDTF">2021-03-07T10:19:09Z</dcterms:created>
  <dcterms:modified xsi:type="dcterms:W3CDTF">2021-03-08T12:08:07Z</dcterms:modified>
</cp:coreProperties>
</file>